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2" autoAdjust="0"/>
    <p:restoredTop sz="94660"/>
  </p:normalViewPr>
  <p:slideViewPr>
    <p:cSldViewPr snapToGrid="0">
      <p:cViewPr varScale="1">
        <p:scale>
          <a:sx n="42" d="100"/>
          <a:sy n="42" d="100"/>
        </p:scale>
        <p:origin x="54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B650091-D038-4DB9-9428-C2B5393FC09C}" type="datetimeFigureOut">
              <a:rPr lang="es-ES" smtClean="0"/>
              <a:t>11/04/2024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5C879DE-9907-4AC4-B71C-75FABD0690AF}" type="slidenum">
              <a:rPr lang="es-ES" smtClean="0"/>
              <a:t>‹Nº›</a:t>
            </a:fld>
            <a:endParaRPr lang="es-E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113881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50091-D038-4DB9-9428-C2B5393FC09C}" type="datetimeFigureOut">
              <a:rPr lang="es-ES" smtClean="0"/>
              <a:t>11/04/2024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879DE-9907-4AC4-B71C-75FABD0690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0204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50091-D038-4DB9-9428-C2B5393FC09C}" type="datetimeFigureOut">
              <a:rPr lang="es-ES" smtClean="0"/>
              <a:t>11/04/2024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879DE-9907-4AC4-B71C-75FABD0690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9002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50091-D038-4DB9-9428-C2B5393FC09C}" type="datetimeFigureOut">
              <a:rPr lang="es-ES" smtClean="0"/>
              <a:t>11/04/2024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879DE-9907-4AC4-B71C-75FABD0690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8429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B650091-D038-4DB9-9428-C2B5393FC09C}" type="datetimeFigureOut">
              <a:rPr lang="es-ES" smtClean="0"/>
              <a:t>11/04/2024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5C879DE-9907-4AC4-B71C-75FABD0690AF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293266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50091-D038-4DB9-9428-C2B5393FC09C}" type="datetimeFigureOut">
              <a:rPr lang="es-ES" smtClean="0"/>
              <a:t>11/04/2024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879DE-9907-4AC4-B71C-75FABD0690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087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50091-D038-4DB9-9428-C2B5393FC09C}" type="datetimeFigureOut">
              <a:rPr lang="es-ES" smtClean="0"/>
              <a:t>11/04/2024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879DE-9907-4AC4-B71C-75FABD0690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6519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50091-D038-4DB9-9428-C2B5393FC09C}" type="datetimeFigureOut">
              <a:rPr lang="es-ES" smtClean="0"/>
              <a:t>11/04/2024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879DE-9907-4AC4-B71C-75FABD0690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8084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50091-D038-4DB9-9428-C2B5393FC09C}" type="datetimeFigureOut">
              <a:rPr lang="es-ES" smtClean="0"/>
              <a:t>11/04/2024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879DE-9907-4AC4-B71C-75FABD0690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7874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B650091-D038-4DB9-9428-C2B5393FC09C}" type="datetimeFigureOut">
              <a:rPr lang="es-ES" smtClean="0"/>
              <a:t>11/04/2024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5C879DE-9907-4AC4-B71C-75FABD0690AF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86237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B650091-D038-4DB9-9428-C2B5393FC09C}" type="datetimeFigureOut">
              <a:rPr lang="es-ES" smtClean="0"/>
              <a:t>11/04/2024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5C879DE-9907-4AC4-B71C-75FABD0690AF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38445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2B650091-D038-4DB9-9428-C2B5393FC09C}" type="datetimeFigureOut">
              <a:rPr lang="es-ES" smtClean="0"/>
              <a:t>11/04/2024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F5C879DE-9907-4AC4-B71C-75FABD0690AF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0933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search?q=ayuntamiento+caravaca&amp;rlz=1C1CHBF_esES987ES987&amp;oq=ayuntamiento+cara&amp;gs_lcrp=EgZjaHJvbWUqCggAEAAY4wIYgAQyCggAEAAY4wIYgAQyEAgBEC4YrwEYxwEYgAQYjgUyBwgCEAAYgAQyBwgDEAAYgAQyBwgEEAAYgAQyBggFEEUYOTIQCAYQLhivARjHARiABBiOBTIHCAcQABiABDINCAgQLhivARjHARiABDINCAkQLhivARjHARiABKgCALACAA&amp;sourceid=chrome&amp;ie=UTF-8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Carta de Servicios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Padrón Municipal</a:t>
            </a:r>
            <a:endParaRPr lang="es-ES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981" y="218868"/>
            <a:ext cx="2228672" cy="229904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63838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SERVICIOS PRESTADOS POR LA CONCEJALÍA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s-ES" dirty="0"/>
          </a:p>
          <a:p>
            <a:r>
              <a:rPr lang="es-ES" b="1" dirty="0"/>
              <a:t>D.T.I. (Destino Turístico Inteligente)</a:t>
            </a:r>
          </a:p>
          <a:p>
            <a:r>
              <a:rPr lang="es-ES" dirty="0" smtClean="0"/>
              <a:t>Contacto </a:t>
            </a:r>
            <a:r>
              <a:rPr lang="es-ES" dirty="0"/>
              <a:t>con otras Webs para mantenimiento de las agendas </a:t>
            </a:r>
            <a:r>
              <a:rPr lang="es-ES" dirty="0" smtClean="0"/>
              <a:t>turísticas </a:t>
            </a:r>
            <a:r>
              <a:rPr lang="es-ES" dirty="0"/>
              <a:t>de dichas webs respecto a la información de Caravaca de </a:t>
            </a:r>
            <a:r>
              <a:rPr lang="es-ES" dirty="0" smtClean="0"/>
              <a:t>la </a:t>
            </a:r>
            <a:r>
              <a:rPr lang="es-ES" dirty="0"/>
              <a:t>Cruz. </a:t>
            </a:r>
          </a:p>
          <a:p>
            <a:r>
              <a:rPr lang="es-ES" dirty="0" smtClean="0"/>
              <a:t>Elaboración </a:t>
            </a:r>
            <a:r>
              <a:rPr lang="es-ES" dirty="0"/>
              <a:t>de bases de datos para su utilización posterior en el </a:t>
            </a:r>
            <a:r>
              <a:rPr lang="es-ES" dirty="0" smtClean="0"/>
              <a:t>departamento</a:t>
            </a:r>
            <a:r>
              <a:rPr lang="es-ES" dirty="0"/>
              <a:t>, como el control y actualización de empresas de </a:t>
            </a:r>
            <a:r>
              <a:rPr lang="es-ES" dirty="0" smtClean="0"/>
              <a:t>servicios </a:t>
            </a:r>
            <a:r>
              <a:rPr lang="es-ES" dirty="0"/>
              <a:t>turísticos en Caravaca: Hoteles, Restaurantes, Cafeterías, </a:t>
            </a:r>
            <a:r>
              <a:rPr lang="es-ES" dirty="0" smtClean="0"/>
              <a:t>etc</a:t>
            </a:r>
            <a:r>
              <a:rPr lang="es-ES" dirty="0"/>
              <a:t>.. </a:t>
            </a:r>
          </a:p>
          <a:p>
            <a:r>
              <a:rPr lang="es-ES" dirty="0" smtClean="0"/>
              <a:t>Colaboraciones </a:t>
            </a:r>
            <a:r>
              <a:rPr lang="es-ES" dirty="0"/>
              <a:t>con otras Concejalías del Ayuntamiento para diversos </a:t>
            </a:r>
            <a:r>
              <a:rPr lang="es-ES" dirty="0" smtClean="0"/>
              <a:t>programas</a:t>
            </a:r>
            <a:r>
              <a:rPr lang="es-ES" dirty="0"/>
              <a:t>, por ejemplo: Programa Prevención Cáncer de Mama </a:t>
            </a:r>
            <a:r>
              <a:rPr lang="es-ES" dirty="0" smtClean="0"/>
              <a:t>(</a:t>
            </a:r>
            <a:r>
              <a:rPr lang="es-ES" dirty="0"/>
              <a:t>Sanidad). </a:t>
            </a:r>
          </a:p>
          <a:p>
            <a:r>
              <a:rPr lang="es-ES" dirty="0" smtClean="0"/>
              <a:t>Elaborar </a:t>
            </a:r>
            <a:r>
              <a:rPr lang="es-ES" dirty="0"/>
              <a:t>programas de visitas turísticas a grupos que así lo solicitan. </a:t>
            </a:r>
            <a:r>
              <a:rPr lang="es-ES" dirty="0" smtClean="0"/>
              <a:t>(</a:t>
            </a:r>
            <a:r>
              <a:rPr lang="es-ES" dirty="0"/>
              <a:t>Actualmente y de manera puntual se realizan Visitas guiadas </a:t>
            </a:r>
            <a:r>
              <a:rPr lang="es-ES" dirty="0" smtClean="0"/>
              <a:t>gratuitas</a:t>
            </a:r>
            <a:r>
              <a:rPr lang="es-ES" dirty="0"/>
              <a:t>, Visitas a pedanías, Visitas por la ciudad...) </a:t>
            </a:r>
          </a:p>
          <a:p>
            <a:r>
              <a:rPr lang="es-ES" dirty="0" smtClean="0"/>
              <a:t>Realización </a:t>
            </a:r>
            <a:r>
              <a:rPr lang="es-ES" dirty="0"/>
              <a:t>de diversas actuaciones dentro de la preparación de </a:t>
            </a:r>
            <a:r>
              <a:rPr lang="es-ES" dirty="0" smtClean="0"/>
              <a:t>Fiestas </a:t>
            </a:r>
            <a:r>
              <a:rPr lang="es-ES" dirty="0"/>
              <a:t>Patronales, como Acreditaciones para medios de </a:t>
            </a:r>
            <a:r>
              <a:rPr lang="es-ES" dirty="0" smtClean="0"/>
              <a:t>Comunicación</a:t>
            </a:r>
            <a:r>
              <a:rPr lang="es-ES" dirty="0"/>
              <a:t>, Folletos, Tribunas, Maceros, etc</a:t>
            </a:r>
            <a:r>
              <a:rPr lang="es-ES" dirty="0" smtClean="0"/>
              <a:t>...</a:t>
            </a:r>
          </a:p>
          <a:p>
            <a:r>
              <a:rPr lang="es-ES" b="1" u="sng" dirty="0" smtClean="0"/>
              <a:t>Reuniones puntuales con </a:t>
            </a:r>
            <a:r>
              <a:rPr lang="es-ES" b="1" u="sng" dirty="0"/>
              <a:t>las empresas privadas de la localidad.</a:t>
            </a:r>
          </a:p>
          <a:p>
            <a:endParaRPr lang="es-ES" dirty="0"/>
          </a:p>
          <a:p>
            <a:endParaRPr lang="es-ES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4574" y="271877"/>
            <a:ext cx="1762540" cy="17424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378590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0" y="571500"/>
            <a:ext cx="3556000" cy="3911600"/>
          </a:xfrm>
          <a:prstGeom prst="rect">
            <a:avLst/>
          </a:prstGeom>
          <a:noFill/>
        </p:spPr>
      </p:pic>
      <p:sp>
        <p:nvSpPr>
          <p:cNvPr id="5" name="Rectángulo 4"/>
          <p:cNvSpPr/>
          <p:nvPr/>
        </p:nvSpPr>
        <p:spPr>
          <a:xfrm>
            <a:off x="3175000" y="50489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b="1" i="0" dirty="0" smtClean="0">
                <a:solidFill>
                  <a:schemeClr val="tx2"/>
                </a:solidFill>
                <a:effectLst/>
                <a:latin typeface="+mj-lt"/>
              </a:rPr>
              <a:t>Plaza del Arco, 1, 30400 Caravaca de la Cruz, Murcia</a:t>
            </a:r>
          </a:p>
          <a:p>
            <a:pPr algn="ctr"/>
            <a:r>
              <a:rPr lang="es-ES" b="1" i="0" dirty="0" smtClean="0">
                <a:solidFill>
                  <a:schemeClr val="tx2"/>
                </a:solidFill>
                <a:effectLst/>
                <a:latin typeface="+mj-lt"/>
              </a:rPr>
              <a:t>Teléfono: </a:t>
            </a:r>
            <a:r>
              <a:rPr lang="es-ES" b="0" i="0" strike="noStrike" dirty="0" smtClean="0">
                <a:solidFill>
                  <a:schemeClr val="tx2"/>
                </a:solidFill>
                <a:effectLst/>
                <a:latin typeface="+mj-lt"/>
                <a:hlinkClick r:id="rId3"/>
              </a:rPr>
              <a:t>968 70 20 00</a:t>
            </a:r>
            <a:endParaRPr lang="es-ES" b="0" i="0" dirty="0">
              <a:solidFill>
                <a:schemeClr val="tx2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15431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INTRODUCCIÓN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/>
              <a:t>La Carta de Servicios </a:t>
            </a:r>
            <a:r>
              <a:rPr lang="es-ES" dirty="0" smtClean="0"/>
              <a:t>del Padrón Municipal recoge </a:t>
            </a:r>
            <a:r>
              <a:rPr lang="es-ES" dirty="0"/>
              <a:t>todas las acciones que desde ésta área se prestan y los compromisos que se asumen para proporcionar un servicio de calidad a la población del </a:t>
            </a:r>
            <a:r>
              <a:rPr lang="es-ES" dirty="0" smtClean="0"/>
              <a:t>municipio.</a:t>
            </a:r>
          </a:p>
          <a:p>
            <a:pPr marL="0" indent="0">
              <a:buNone/>
            </a:pPr>
            <a:endParaRPr lang="es-ES" dirty="0" smtClean="0"/>
          </a:p>
          <a:p>
            <a:pPr algn="just"/>
            <a:r>
              <a:rPr lang="es-ES" dirty="0"/>
              <a:t>Con la elaboración y aprobación de </a:t>
            </a:r>
            <a:r>
              <a:rPr lang="es-ES" dirty="0" smtClean="0"/>
              <a:t>esta </a:t>
            </a:r>
            <a:r>
              <a:rPr lang="es-ES" dirty="0"/>
              <a:t>Carta de </a:t>
            </a:r>
            <a:r>
              <a:rPr lang="es-ES" dirty="0" smtClean="0"/>
              <a:t>Servicios, </a:t>
            </a:r>
            <a:r>
              <a:rPr lang="es-ES" dirty="0"/>
              <a:t>el Ayuntamiento de </a:t>
            </a:r>
            <a:r>
              <a:rPr lang="es-ES" dirty="0" smtClean="0"/>
              <a:t>Caravaca de la Cruz se </a:t>
            </a:r>
            <a:r>
              <a:rPr lang="es-ES" dirty="0"/>
              <a:t>compromete con la calidad de los servicios y con la mejora continua de los mismos, teniendo en cuenta las necesidades y expectativas de todos los vecinos del municipio.</a:t>
            </a:r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4574" y="271877"/>
            <a:ext cx="1762540" cy="17424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80838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INFORMACIÓN DEL ÁREA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43000" y="2103120"/>
            <a:ext cx="10447020" cy="4823460"/>
          </a:xfrm>
        </p:spPr>
        <p:txBody>
          <a:bodyPr>
            <a:normAutofit fontScale="92500" lnSpcReduction="20000"/>
          </a:bodyPr>
          <a:lstStyle/>
          <a:p>
            <a:r>
              <a:rPr lang="es-ES" b="1" dirty="0"/>
              <a:t>El Padrón Municipal de Habitantes es </a:t>
            </a:r>
            <a:r>
              <a:rPr lang="es-ES" dirty="0"/>
              <a:t>el registro administrativo donde constan los vecinos y vecinas del municipio. Toda persona que viva en España está obligada a inscribirse en el Padrón del municipio en el que resida habitualmente, y a comunicar, a su Ayuntamiento, las variaciones que experimente en sus circunstancias personales en la medida que impliquen una modificación de los datos que deben figurar en el Padrón Municipal con carácter obligatorio</a:t>
            </a:r>
            <a:r>
              <a:rPr lang="es-ES" dirty="0" smtClean="0"/>
              <a:t>.</a:t>
            </a:r>
          </a:p>
          <a:p>
            <a:r>
              <a:rPr lang="es-ES" dirty="0"/>
              <a:t> </a:t>
            </a:r>
            <a:r>
              <a:rPr lang="es-ES" b="1" dirty="0"/>
              <a:t>Los datos del Padrón Municipal de Habitantes </a:t>
            </a:r>
            <a:r>
              <a:rPr lang="es-ES" dirty="0"/>
              <a:t>constituyen prueba de la residencia en el municipio y del domicilio habitual. El domicilio y la condición de vecino/a de Caravaca de la Cruz, se acredita mediante certificaciones y volantes de empadronamiento, que permiten resolver múltiples trámites como escolarización en colegios públicos y concertados, obtención de becas y ayudas, gestiones judiciales, renovaciones de documentos personales (documento de identidad, permisos de residencia y trabajo, el carné de conducir, etc.), reducción de tarifas de suministros eléctrico y de agua, residencias de tercera edad,  ayudas por desempleo, asistencia sanitaria, acceso a bonificaciones y reducciones en impuestos y tasas municipales, etc</a:t>
            </a:r>
            <a:r>
              <a:rPr lang="es-ES" dirty="0" smtClean="0"/>
              <a:t>.</a:t>
            </a:r>
          </a:p>
          <a:p>
            <a:r>
              <a:rPr lang="es-ES" dirty="0"/>
              <a:t> A partir de los datos del Padrón de Habitantes, el Instituto Nacional de Estadística elabora y actualiza </a:t>
            </a:r>
            <a:r>
              <a:rPr lang="es-ES" b="1" dirty="0"/>
              <a:t>el Censo Electoral </a:t>
            </a:r>
            <a:r>
              <a:rPr lang="es-ES" dirty="0"/>
              <a:t>con el que se celebran las votaciones.</a:t>
            </a:r>
          </a:p>
          <a:p>
            <a:r>
              <a:rPr lang="es-ES" dirty="0"/>
              <a:t> El análisis de los datos del Padrón permite al Ayuntamiento y a las restantes Administraciones Públicas conocer las necesidades de la ciudadanía, y así planificar con eficacia los distintos servicios que se prestan a la ciudadanía. </a:t>
            </a:r>
            <a:endParaRPr lang="es-ES" dirty="0" smtClean="0"/>
          </a:p>
          <a:p>
            <a:endParaRPr lang="es-ES" dirty="0"/>
          </a:p>
          <a:p>
            <a:endParaRPr lang="es-ES" dirty="0"/>
          </a:p>
          <a:p>
            <a:pPr algn="just"/>
            <a:endParaRPr lang="es-ES" dirty="0"/>
          </a:p>
          <a:p>
            <a:endParaRPr lang="es-ES" dirty="0"/>
          </a:p>
        </p:txBody>
      </p:sp>
      <p:pic>
        <p:nvPicPr>
          <p:cNvPr id="5" name="Imagen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4574" y="271877"/>
            <a:ext cx="1762540" cy="17424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76001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SERVICIOS </a:t>
            </a:r>
            <a:r>
              <a:rPr lang="es-ES" dirty="0" smtClean="0"/>
              <a:t>PRESTADOS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b="1" dirty="0"/>
              <a:t>Gestión de la inscripción de la ciudadanía en el Padrón Municipal de habitantes.</a:t>
            </a:r>
            <a:endParaRPr lang="es-ES" dirty="0"/>
          </a:p>
          <a:p>
            <a:pPr marL="0" lvl="0" indent="0">
              <a:buNone/>
            </a:pPr>
            <a:r>
              <a:rPr lang="es-ES" dirty="0"/>
              <a:t>Tramitar altas, bajas, cambios de domicilio y modificación de datos personales</a:t>
            </a:r>
          </a:p>
          <a:p>
            <a:pPr marL="0" lvl="0" indent="0">
              <a:buNone/>
            </a:pPr>
            <a:r>
              <a:rPr lang="es-ES" dirty="0"/>
              <a:t>Actualizar de oficio de adquisición de nacionalidad española, altas por nacimiento y bajas por defunción, nivel de instrucción, etc.</a:t>
            </a:r>
          </a:p>
          <a:p>
            <a:r>
              <a:rPr lang="es-ES" b="1" dirty="0"/>
              <a:t> Emisión de justificantes de empadronamiento y certificados de la situación actual e histórica.</a:t>
            </a:r>
            <a:endParaRPr lang="es-ES" dirty="0"/>
          </a:p>
          <a:p>
            <a:pPr marL="0" lvl="0" indent="0">
              <a:buNone/>
            </a:pPr>
            <a:r>
              <a:rPr lang="es-ES" dirty="0"/>
              <a:t>Facilitar a la ciudadanía la acreditación de su residencia y domicilio para la realización de diversos trámites y el acceso a determinados derechos y servicios.</a:t>
            </a:r>
          </a:p>
          <a:p>
            <a:endParaRPr lang="es-ES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4574" y="271877"/>
            <a:ext cx="1762540" cy="17424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86500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SERVICIOS </a:t>
            </a:r>
            <a:r>
              <a:rPr lang="es-ES" dirty="0" smtClean="0"/>
              <a:t>PRESTADOS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b="1" dirty="0"/>
              <a:t> Cesión de datos del Padrón Municipal de Habitantes a otras Administraciones Públicas</a:t>
            </a:r>
            <a:r>
              <a:rPr lang="es-ES" dirty="0"/>
              <a:t> </a:t>
            </a:r>
            <a:r>
              <a:rPr lang="es-ES" b="1" dirty="0"/>
              <a:t>por exigencia legal o previa autorización de la persona interesada, y acceso por las diferentes instancias municipales para gestión de trámites administrativos.</a:t>
            </a:r>
            <a:endParaRPr lang="es-ES" dirty="0"/>
          </a:p>
          <a:p>
            <a:r>
              <a:rPr lang="es-ES" b="1" dirty="0"/>
              <a:t>Ejercicio del derecho al voto y la celebración de los procesos electorales.</a:t>
            </a:r>
            <a:endParaRPr lang="es-ES" dirty="0"/>
          </a:p>
          <a:p>
            <a:pPr marL="0" lvl="0" indent="0">
              <a:buNone/>
            </a:pPr>
            <a:r>
              <a:rPr lang="es-ES" dirty="0"/>
              <a:t>Facilitar a la ciudadanía el ejercicio del derecho al voto y la celebración de los procesos electorales.</a:t>
            </a:r>
          </a:p>
          <a:p>
            <a:r>
              <a:rPr lang="es-ES" b="1" dirty="0"/>
              <a:t> Información</a:t>
            </a:r>
            <a:endParaRPr lang="es-ES" dirty="0"/>
          </a:p>
          <a:p>
            <a:pPr marL="0" lvl="0" indent="0">
              <a:buNone/>
            </a:pPr>
            <a:r>
              <a:rPr lang="es-ES" dirty="0"/>
              <a:t>Sobre las cuestiones generales relacionadas con los servicios </a:t>
            </a:r>
            <a:r>
              <a:rPr lang="es-ES" dirty="0" smtClean="0"/>
              <a:t>prestados</a:t>
            </a:r>
          </a:p>
          <a:p>
            <a:pPr marL="0" lvl="0" indent="0">
              <a:buNone/>
            </a:pPr>
            <a:r>
              <a:rPr lang="es-ES" dirty="0"/>
              <a:t>Sobre la situación de empadronamiento a través del envío de comunicaciones a la ciudadanía que haya variado su situación, y en el caso de la ciudadanía extranjera cuando tengan que renovar o confirmar su inscripción </a:t>
            </a:r>
            <a:r>
              <a:rPr lang="es-ES" dirty="0" err="1"/>
              <a:t>padronal</a:t>
            </a:r>
            <a:r>
              <a:rPr lang="es-ES" dirty="0"/>
              <a:t>.</a:t>
            </a:r>
          </a:p>
          <a:p>
            <a:pPr marL="0" lvl="0" indent="0">
              <a:buNone/>
            </a:pPr>
            <a:r>
              <a:rPr lang="es-ES" dirty="0"/>
              <a:t>Sobre su inscripción en el Censo electoral</a:t>
            </a:r>
          </a:p>
          <a:p>
            <a:pPr marL="0" lvl="0" indent="0">
              <a:buNone/>
            </a:pPr>
            <a:endParaRPr lang="es-ES" dirty="0"/>
          </a:p>
          <a:p>
            <a:endParaRPr lang="es-ES" b="1" dirty="0"/>
          </a:p>
          <a:p>
            <a:pPr algn="just"/>
            <a:endParaRPr lang="es-ES" b="1" dirty="0"/>
          </a:p>
          <a:p>
            <a:endParaRPr lang="es-ES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4574" y="271877"/>
            <a:ext cx="1762540" cy="17424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86707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SERVICIOS PRESTADOS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 </a:t>
            </a:r>
            <a:r>
              <a:rPr lang="es-ES" b="1" dirty="0"/>
              <a:t>Sugerencias, felicitaciones y reclamaciones</a:t>
            </a:r>
            <a:endParaRPr lang="es-ES" dirty="0"/>
          </a:p>
          <a:p>
            <a:pPr marL="0" lvl="0" indent="0">
              <a:buNone/>
            </a:pPr>
            <a:r>
              <a:rPr lang="es-ES" dirty="0"/>
              <a:t>Gestionar las </a:t>
            </a:r>
            <a:r>
              <a:rPr lang="es-ES" b="1" dirty="0"/>
              <a:t>sugerencias, reclamaciones y felicitaciones</a:t>
            </a:r>
            <a:r>
              <a:rPr lang="es-ES" dirty="0"/>
              <a:t> remitidas por la ciudadanía.</a:t>
            </a:r>
          </a:p>
          <a:p>
            <a:pPr marL="0" lvl="0" indent="0">
              <a:buNone/>
            </a:pPr>
            <a:r>
              <a:rPr lang="es-ES" dirty="0"/>
              <a:t>Informar sobre su estado de tramitación.</a:t>
            </a:r>
          </a:p>
          <a:p>
            <a:endParaRPr lang="es-ES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4574" y="271877"/>
            <a:ext cx="1762540" cy="17424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08761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CANALES DE INFORMACIÓN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b="1" dirty="0"/>
              <a:t> Canales establecidos para contactar con Padrón municipal</a:t>
            </a:r>
            <a:r>
              <a:rPr lang="es-ES" dirty="0"/>
              <a:t>    </a:t>
            </a:r>
          </a:p>
          <a:p>
            <a:pPr lvl="1"/>
            <a:r>
              <a:rPr lang="es-ES" dirty="0"/>
              <a:t>La página web: https://caravaca.sedipualba.es</a:t>
            </a:r>
          </a:p>
          <a:p>
            <a:pPr lvl="1"/>
            <a:r>
              <a:rPr lang="es-ES" dirty="0"/>
              <a:t>En el email:   estadistica@caravacadelacruz.es</a:t>
            </a:r>
          </a:p>
          <a:p>
            <a:pPr lvl="1"/>
            <a:r>
              <a:rPr lang="es-ES" dirty="0"/>
              <a:t>En el teléfono: 968702000  ext.4101 y ext.1010</a:t>
            </a:r>
          </a:p>
          <a:p>
            <a:pPr lvl="1"/>
            <a:r>
              <a:rPr lang="es-ES" dirty="0"/>
              <a:t>En los teléfonos: 678698523  y  678659883.</a:t>
            </a:r>
          </a:p>
          <a:p>
            <a:pPr lvl="1"/>
            <a:r>
              <a:rPr lang="es-ES" dirty="0"/>
              <a:t>En la oficina de Padrón municipal del Ayuntamiento de Caravaca de la Cruz.</a:t>
            </a:r>
          </a:p>
          <a:p>
            <a:pPr lvl="1"/>
            <a:r>
              <a:rPr lang="es-ES" dirty="0"/>
              <a:t>El correo postal  dirigido al órgano directivo responsable o unidad prestadora del servicio.</a:t>
            </a:r>
            <a:endParaRPr lang="es-ES" b="1" dirty="0"/>
          </a:p>
          <a:p>
            <a:endParaRPr lang="es-ES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4574" y="271877"/>
            <a:ext cx="1762540" cy="17424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65914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SERVICIOS PRESTADOS POR LA CONCEJALÍA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2800" b="1" dirty="0" smtClean="0"/>
              <a:t>Mantenimiento </a:t>
            </a:r>
            <a:r>
              <a:rPr lang="es-ES" sz="2800" b="1" dirty="0"/>
              <a:t>del Proyecto Ritmo-Nexo, de la Consejería de Turismo, </a:t>
            </a:r>
            <a:r>
              <a:rPr lang="es-ES" sz="2800" b="1" dirty="0" smtClean="0"/>
              <a:t>por </a:t>
            </a:r>
            <a:r>
              <a:rPr lang="es-ES" sz="2800" b="1" dirty="0"/>
              <a:t>el que se encuentran conectadas todas las Oficinas de Turismo </a:t>
            </a:r>
            <a:r>
              <a:rPr lang="es-ES" sz="2800" b="1" dirty="0" smtClean="0"/>
              <a:t>Regionales </a:t>
            </a:r>
            <a:r>
              <a:rPr lang="es-ES" sz="2800" b="1" dirty="0"/>
              <a:t>integradas en éste proyecto y del que se nutre la </a:t>
            </a:r>
            <a:r>
              <a:rPr lang="es-ES" sz="2800" b="1" dirty="0" smtClean="0"/>
              <a:t>Consejería </a:t>
            </a:r>
            <a:r>
              <a:rPr lang="es-ES" sz="2800" b="1" dirty="0"/>
              <a:t>de Turismo de la Región de Murcia y que nos permite </a:t>
            </a:r>
            <a:r>
              <a:rPr lang="es-ES" sz="2800" b="1" dirty="0" smtClean="0"/>
              <a:t>conocer </a:t>
            </a:r>
            <a:r>
              <a:rPr lang="es-ES" sz="2800" b="1" dirty="0"/>
              <a:t>las actividades que se desarrollan en otros municipios </a:t>
            </a:r>
            <a:r>
              <a:rPr lang="es-ES" sz="2800" b="1" dirty="0" smtClean="0"/>
              <a:t>e informar </a:t>
            </a:r>
            <a:r>
              <a:rPr lang="es-ES" sz="2800" b="1" dirty="0"/>
              <a:t>de ellos a quien lo solicite. </a:t>
            </a:r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4574" y="271877"/>
            <a:ext cx="1762540" cy="17424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73131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SERVICIOS PRESTADOS POR LA CONCEJALÍA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Mantenimiento </a:t>
            </a:r>
            <a:r>
              <a:rPr lang="es-ES" sz="2800" dirty="0"/>
              <a:t>del Certificado</a:t>
            </a:r>
            <a:r>
              <a:rPr lang="es-ES" sz="2800" b="1" dirty="0"/>
              <a:t> </a:t>
            </a:r>
            <a:r>
              <a:rPr lang="es-ES" sz="2800" b="1" dirty="0" smtClean="0"/>
              <a:t>ISO-9001</a:t>
            </a:r>
            <a:r>
              <a:rPr lang="es-ES" sz="2800" dirty="0" smtClean="0"/>
              <a:t> . </a:t>
            </a:r>
            <a:r>
              <a:rPr lang="es-ES" sz="2800" dirty="0"/>
              <a:t>(1ª Comunidad que obtuvo </a:t>
            </a:r>
            <a:r>
              <a:rPr lang="es-ES" sz="2800" dirty="0" smtClean="0"/>
              <a:t>el reconocimiento </a:t>
            </a:r>
            <a:r>
              <a:rPr lang="es-ES" sz="2800" dirty="0"/>
              <a:t>ISO para una red de oficinas), </a:t>
            </a:r>
          </a:p>
          <a:p>
            <a:r>
              <a:rPr lang="es-ES" sz="2800" dirty="0" smtClean="0"/>
              <a:t>Mantenimiento </a:t>
            </a:r>
            <a:r>
              <a:rPr lang="es-ES" sz="2800" dirty="0"/>
              <a:t>del Certificado </a:t>
            </a:r>
            <a:r>
              <a:rPr lang="es-ES" sz="2800" b="1" dirty="0" smtClean="0"/>
              <a:t>Q </a:t>
            </a:r>
            <a:r>
              <a:rPr lang="es-ES" sz="2800" b="1" dirty="0"/>
              <a:t>de Calidad Turística </a:t>
            </a:r>
          </a:p>
          <a:p>
            <a:r>
              <a:rPr lang="es-ES" sz="2800" dirty="0" smtClean="0"/>
              <a:t>Mantenimiento </a:t>
            </a:r>
            <a:r>
              <a:rPr lang="es-ES" sz="2800" dirty="0"/>
              <a:t>del Certificado </a:t>
            </a:r>
            <a:r>
              <a:rPr lang="es-ES" sz="2800" b="1" dirty="0" smtClean="0"/>
              <a:t>SAFE </a:t>
            </a:r>
            <a:r>
              <a:rPr lang="es-ES" sz="2800" b="1" dirty="0"/>
              <a:t>TOURISM CERTIFIQUED </a:t>
            </a:r>
          </a:p>
          <a:p>
            <a:r>
              <a:rPr lang="es-ES" sz="2800" dirty="0" smtClean="0"/>
              <a:t>Mantenimiento </a:t>
            </a:r>
            <a:r>
              <a:rPr lang="es-ES" sz="2800" dirty="0"/>
              <a:t>del Certificado </a:t>
            </a:r>
            <a:r>
              <a:rPr lang="es-ES" sz="2800" b="1" dirty="0" smtClean="0"/>
              <a:t>SICTEC</a:t>
            </a:r>
          </a:p>
          <a:p>
            <a:r>
              <a:rPr lang="es-ES" sz="2800" dirty="0"/>
              <a:t>Mantenimiento del Certificado </a:t>
            </a:r>
            <a:r>
              <a:rPr lang="es-ES" sz="2800" b="1" dirty="0" smtClean="0"/>
              <a:t>S </a:t>
            </a:r>
            <a:r>
              <a:rPr lang="es-ES" sz="2800" b="1" dirty="0"/>
              <a:t>de Sostenibilidad Turística</a:t>
            </a:r>
          </a:p>
          <a:p>
            <a:endParaRPr lang="es-ES" sz="2800" b="1" dirty="0"/>
          </a:p>
          <a:p>
            <a:endParaRPr lang="es-ES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4574" y="271877"/>
            <a:ext cx="1762540" cy="17424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3266319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Azul cálido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888</TotalTime>
  <Words>527</Words>
  <Application>Microsoft Office PowerPoint</Application>
  <PresentationFormat>Panorámica</PresentationFormat>
  <Paragraphs>60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3" baseType="lpstr">
      <vt:lpstr>Franklin Gothic Book</vt:lpstr>
      <vt:lpstr>Crop</vt:lpstr>
      <vt:lpstr>Carta de Servicios</vt:lpstr>
      <vt:lpstr>INTRODUCCIÓN</vt:lpstr>
      <vt:lpstr>INFORMACIÓN DEL ÁREA</vt:lpstr>
      <vt:lpstr>SERVICIOS PRESTADOS</vt:lpstr>
      <vt:lpstr>SERVICIOS PRESTADOS</vt:lpstr>
      <vt:lpstr>SERVICIOS PRESTADOS </vt:lpstr>
      <vt:lpstr>CANALES DE INFORMACIÓN</vt:lpstr>
      <vt:lpstr>SERVICIOS PRESTADOS POR LA CONCEJALÍA</vt:lpstr>
      <vt:lpstr>SERVICIOS PRESTADOS POR LA CONCEJALÍA</vt:lpstr>
      <vt:lpstr>SERVICIOS PRESTADOS POR LA CONCEJALÍA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Carta de Servicios</dc:title>
  <dc:creator>Lenovo V15</dc:creator>
  <cp:lastModifiedBy>Lenovo V15</cp:lastModifiedBy>
  <cp:revision>10</cp:revision>
  <dcterms:created xsi:type="dcterms:W3CDTF">2023-12-12T19:06:08Z</dcterms:created>
  <dcterms:modified xsi:type="dcterms:W3CDTF">2024-04-11T10:40:57Z</dcterms:modified>
</cp:coreProperties>
</file>